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VmPX69O0fBvJ1zy6pLM1w6bvL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" name="Google Shape;6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893ba48e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37893ba48e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893ba48e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37893ba48e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8986c0f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g378986c0f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8927160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78927160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8927160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78927160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89271602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89271602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89900795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89900795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789271602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3789271602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Cosine similarity compares the </a:t>
            </a:r>
            <a:r>
              <a:rPr lang="en" i="1">
                <a:solidFill>
                  <a:schemeClr val="dk1"/>
                </a:solidFill>
              </a:rPr>
              <a:t>direction</a:t>
            </a:r>
            <a:r>
              <a:rPr lang="en">
                <a:solidFill>
                  <a:schemeClr val="dk1"/>
                </a:solidFill>
              </a:rPr>
              <a:t> of vectors</a:t>
            </a: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893ba48e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37893ba48e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893ba48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37893ba48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893ba48e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37893ba48e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893ba48e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37893ba48e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>
            <a:spLocks noGrp="1"/>
          </p:cNvSpPr>
          <p:nvPr>
            <p:ph type="pic" idx="2"/>
          </p:nvPr>
        </p:nvSpPr>
        <p:spPr>
          <a:xfrm>
            <a:off x="3923900" y="0"/>
            <a:ext cx="5220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33"/>
          <p:cNvSpPr/>
          <p:nvPr/>
        </p:nvSpPr>
        <p:spPr>
          <a:xfrm>
            <a:off x="3923900" y="0"/>
            <a:ext cx="5220000" cy="5143500"/>
          </a:xfrm>
          <a:prstGeom prst="rect">
            <a:avLst/>
          </a:prstGeom>
          <a:solidFill>
            <a:srgbClr val="667B5C">
              <a:alpha val="6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3"/>
          <p:cNvSpPr txBox="1">
            <a:spLocks noGrp="1"/>
          </p:cNvSpPr>
          <p:nvPr>
            <p:ph type="ctrTitle"/>
          </p:nvPr>
        </p:nvSpPr>
        <p:spPr>
          <a:xfrm>
            <a:off x="4670950" y="1640150"/>
            <a:ext cx="3726000" cy="18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" name="Google Shape;15;p33"/>
          <p:cNvSpPr/>
          <p:nvPr/>
        </p:nvSpPr>
        <p:spPr>
          <a:xfrm>
            <a:off x="0" y="0"/>
            <a:ext cx="392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33"/>
          <p:cNvCxnSpPr/>
          <p:nvPr/>
        </p:nvCxnSpPr>
        <p:spPr>
          <a:xfrm>
            <a:off x="-34931" y="2566988"/>
            <a:ext cx="4387500" cy="0"/>
          </a:xfrm>
          <a:prstGeom prst="straightConnector1">
            <a:avLst/>
          </a:prstGeom>
          <a:noFill/>
          <a:ln w="19050" cap="rnd" cmpd="sng">
            <a:solidFill>
              <a:schemeClr val="dk1">
                <a:alpha val="6941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3"/>
          <p:cNvSpPr>
            <a:spLocks noGrp="1"/>
          </p:cNvSpPr>
          <p:nvPr>
            <p:ph type="pic" idx="3"/>
          </p:nvPr>
        </p:nvSpPr>
        <p:spPr>
          <a:xfrm>
            <a:off x="759975" y="743150"/>
            <a:ext cx="2403900" cy="365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4"/>
          <p:cNvSpPr txBox="1">
            <a:spLocks noGrp="1"/>
          </p:cNvSpPr>
          <p:nvPr>
            <p:ph type="body" idx="1"/>
          </p:nvPr>
        </p:nvSpPr>
        <p:spPr>
          <a:xfrm>
            <a:off x="681225" y="2287874"/>
            <a:ext cx="71430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681225" y="87087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b="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34"/>
          <p:cNvCxnSpPr/>
          <p:nvPr/>
        </p:nvCxnSpPr>
        <p:spPr>
          <a:xfrm>
            <a:off x="-906017" y="1069020"/>
            <a:ext cx="1420500" cy="0"/>
          </a:xfrm>
          <a:prstGeom prst="straightConnector1">
            <a:avLst/>
          </a:prstGeom>
          <a:noFill/>
          <a:ln w="19050" cap="rnd" cmpd="sng">
            <a:solidFill>
              <a:srgbClr val="FFFFFF">
                <a:alpha val="6941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>
            <a:spLocks noGrp="1"/>
          </p:cNvSpPr>
          <p:nvPr>
            <p:ph type="pic" idx="2"/>
          </p:nvPr>
        </p:nvSpPr>
        <p:spPr>
          <a:xfrm>
            <a:off x="5341925" y="-36475"/>
            <a:ext cx="3802200" cy="5180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38"/>
          <p:cNvSpPr txBox="1">
            <a:spLocks noGrp="1"/>
          </p:cNvSpPr>
          <p:nvPr>
            <p:ph type="subTitle" idx="1"/>
          </p:nvPr>
        </p:nvSpPr>
        <p:spPr>
          <a:xfrm>
            <a:off x="1390600" y="3601701"/>
            <a:ext cx="3112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ctrTitle"/>
          </p:nvPr>
        </p:nvSpPr>
        <p:spPr>
          <a:xfrm>
            <a:off x="514350" y="901925"/>
            <a:ext cx="42927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7" name="Google Shape;47;p38"/>
          <p:cNvCxnSpPr/>
          <p:nvPr/>
        </p:nvCxnSpPr>
        <p:spPr>
          <a:xfrm>
            <a:off x="514350" y="3721702"/>
            <a:ext cx="707400" cy="0"/>
          </a:xfrm>
          <a:prstGeom prst="straightConnector1">
            <a:avLst/>
          </a:prstGeom>
          <a:noFill/>
          <a:ln w="19050" cap="rnd" cmpd="sng">
            <a:solidFill>
              <a:schemeClr val="dk1">
                <a:alpha val="6941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>
            <a:spLocks noGrp="1"/>
          </p:cNvSpPr>
          <p:nvPr>
            <p:ph type="body" idx="1"/>
          </p:nvPr>
        </p:nvSpPr>
        <p:spPr>
          <a:xfrm>
            <a:off x="855300" y="2161800"/>
            <a:ext cx="743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/>
          <p:nvPr/>
        </p:nvSpPr>
        <p:spPr>
          <a:xfrm>
            <a:off x="3593400" y="1238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2"/>
          </p:nvPr>
        </p:nvSpPr>
        <p:spPr>
          <a:xfrm>
            <a:off x="4815597" y="1353950"/>
            <a:ext cx="34731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■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●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○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DM Sans"/>
              <a:buChar char="■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8"/>
            <a:ext cx="9140287" cy="514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893ba48ec_0_53"/>
          <p:cNvSpPr/>
          <p:nvPr/>
        </p:nvSpPr>
        <p:spPr>
          <a:xfrm>
            <a:off x="0" y="-26453"/>
            <a:ext cx="9144000" cy="17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7893ba48ec_0_53"/>
          <p:cNvSpPr txBox="1"/>
          <p:nvPr/>
        </p:nvSpPr>
        <p:spPr>
          <a:xfrm>
            <a:off x="514350" y="565295"/>
            <a:ext cx="387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Knowledge Graph</a:t>
            </a:r>
            <a:endParaRPr sz="360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g37893ba48ec_0_53"/>
          <p:cNvSpPr txBox="1"/>
          <p:nvPr/>
        </p:nvSpPr>
        <p:spPr>
          <a:xfrm>
            <a:off x="1740770" y="2081211"/>
            <a:ext cx="180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Graph schema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g37893ba48ec_0_53"/>
          <p:cNvSpPr/>
          <p:nvPr/>
        </p:nvSpPr>
        <p:spPr>
          <a:xfrm>
            <a:off x="2005856" y="2534788"/>
            <a:ext cx="9411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chuck</a:t>
            </a:r>
            <a:endParaRPr/>
          </a:p>
        </p:txBody>
      </p:sp>
      <p:sp>
        <p:nvSpPr>
          <p:cNvPr id="162" name="Google Shape;162;g37893ba48ec_0_53"/>
          <p:cNvSpPr/>
          <p:nvPr/>
        </p:nvSpPr>
        <p:spPr>
          <a:xfrm>
            <a:off x="668801" y="3555100"/>
            <a:ext cx="1213200" cy="981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Cluster </a:t>
            </a:r>
            <a:r>
              <a:rPr lang="en"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keywords embedding</a:t>
            </a:r>
            <a:endParaRPr/>
          </a:p>
        </p:txBody>
      </p:sp>
      <p:sp>
        <p:nvSpPr>
          <p:cNvPr id="163" name="Google Shape;163;g37893ba48ec_0_53"/>
          <p:cNvSpPr/>
          <p:nvPr/>
        </p:nvSpPr>
        <p:spPr>
          <a:xfrm>
            <a:off x="3083600" y="3555100"/>
            <a:ext cx="10380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Rule number</a:t>
            </a:r>
            <a:endParaRPr/>
          </a:p>
        </p:txBody>
      </p:sp>
      <p:cxnSp>
        <p:nvCxnSpPr>
          <p:cNvPr id="164" name="Google Shape;164;g37893ba48ec_0_53"/>
          <p:cNvCxnSpPr>
            <a:stCxn id="161" idx="3"/>
          </p:cNvCxnSpPr>
          <p:nvPr/>
        </p:nvCxnSpPr>
        <p:spPr>
          <a:xfrm flipH="1">
            <a:off x="1528377" y="3235641"/>
            <a:ext cx="615300" cy="31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g37893ba48ec_0_53"/>
          <p:cNvCxnSpPr>
            <a:stCxn id="161" idx="5"/>
            <a:endCxn id="163" idx="1"/>
          </p:cNvCxnSpPr>
          <p:nvPr/>
        </p:nvCxnSpPr>
        <p:spPr>
          <a:xfrm>
            <a:off x="2809135" y="3235641"/>
            <a:ext cx="426600" cy="43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6" name="Google Shape;166;g37893ba48ec_0_53"/>
          <p:cNvSpPr txBox="1"/>
          <p:nvPr/>
        </p:nvSpPr>
        <p:spPr>
          <a:xfrm>
            <a:off x="3070611" y="3310670"/>
            <a:ext cx="1368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CONTAINS_RULE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g37893ba48ec_0_53"/>
          <p:cNvSpPr txBox="1"/>
          <p:nvPr/>
        </p:nvSpPr>
        <p:spPr>
          <a:xfrm>
            <a:off x="4174750" y="3781000"/>
            <a:ext cx="3192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B1D"/>
                </a:solidFill>
                <a:highlight>
                  <a:srgbClr val="FFFFFF"/>
                </a:highlight>
              </a:rPr>
              <a:t>GR.1.4.2, EV.5.2, VE.2.5.1,...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893ba48ec_0_38"/>
          <p:cNvSpPr/>
          <p:nvPr/>
        </p:nvSpPr>
        <p:spPr>
          <a:xfrm>
            <a:off x="0" y="-26453"/>
            <a:ext cx="9144000" cy="17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37893ba48ec_0_38"/>
          <p:cNvSpPr txBox="1"/>
          <p:nvPr/>
        </p:nvSpPr>
        <p:spPr>
          <a:xfrm>
            <a:off x="514350" y="565295"/>
            <a:ext cx="387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Knowledge Graph</a:t>
            </a:r>
            <a:endParaRPr sz="360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g37893ba48ec_0_38"/>
          <p:cNvSpPr txBox="1"/>
          <p:nvPr/>
        </p:nvSpPr>
        <p:spPr>
          <a:xfrm>
            <a:off x="1740770" y="2081211"/>
            <a:ext cx="180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Graph schema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5" name="Google Shape;175;g37893ba48ec_0_38"/>
          <p:cNvPicPr preferRelativeResize="0"/>
          <p:nvPr/>
        </p:nvPicPr>
        <p:blipFill rotWithShape="1">
          <a:blip r:embed="rId3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702153" y="2081211"/>
            <a:ext cx="3550449" cy="289914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7893ba48ec_0_38"/>
          <p:cNvSpPr/>
          <p:nvPr/>
        </p:nvSpPr>
        <p:spPr>
          <a:xfrm>
            <a:off x="2005856" y="2534788"/>
            <a:ext cx="9411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chuck</a:t>
            </a:r>
            <a:endParaRPr/>
          </a:p>
        </p:txBody>
      </p:sp>
      <p:sp>
        <p:nvSpPr>
          <p:cNvPr id="177" name="Google Shape;177;g37893ba48ec_0_38"/>
          <p:cNvSpPr/>
          <p:nvPr/>
        </p:nvSpPr>
        <p:spPr>
          <a:xfrm>
            <a:off x="668801" y="3555100"/>
            <a:ext cx="1213200" cy="981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Cluster </a:t>
            </a:r>
            <a:r>
              <a:rPr lang="en"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keywords embedding</a:t>
            </a:r>
            <a:endParaRPr/>
          </a:p>
        </p:txBody>
      </p:sp>
      <p:sp>
        <p:nvSpPr>
          <p:cNvPr id="178" name="Google Shape;178;g37893ba48ec_0_38"/>
          <p:cNvSpPr/>
          <p:nvPr/>
        </p:nvSpPr>
        <p:spPr>
          <a:xfrm>
            <a:off x="3083600" y="3555100"/>
            <a:ext cx="10380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Rule number</a:t>
            </a:r>
            <a:endParaRPr/>
          </a:p>
        </p:txBody>
      </p:sp>
      <p:cxnSp>
        <p:nvCxnSpPr>
          <p:cNvPr id="179" name="Google Shape;179;g37893ba48ec_0_38"/>
          <p:cNvCxnSpPr>
            <a:stCxn id="176" idx="3"/>
          </p:cNvCxnSpPr>
          <p:nvPr/>
        </p:nvCxnSpPr>
        <p:spPr>
          <a:xfrm flipH="1">
            <a:off x="1528377" y="3235641"/>
            <a:ext cx="615300" cy="31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" name="Google Shape;180;g37893ba48ec_0_38"/>
          <p:cNvCxnSpPr>
            <a:stCxn id="176" idx="5"/>
            <a:endCxn id="178" idx="1"/>
          </p:cNvCxnSpPr>
          <p:nvPr/>
        </p:nvCxnSpPr>
        <p:spPr>
          <a:xfrm>
            <a:off x="2809135" y="3235641"/>
            <a:ext cx="426600" cy="43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" name="Google Shape;181;g37893ba48ec_0_38"/>
          <p:cNvSpPr txBox="1"/>
          <p:nvPr/>
        </p:nvSpPr>
        <p:spPr>
          <a:xfrm>
            <a:off x="3070611" y="3310670"/>
            <a:ext cx="1368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CONTAINS_RULE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g37893ba48ec_0_38"/>
          <p:cNvSpPr txBox="1"/>
          <p:nvPr/>
        </p:nvSpPr>
        <p:spPr>
          <a:xfrm>
            <a:off x="520970" y="3235519"/>
            <a:ext cx="1368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HAS_KEYWORDS_IN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/>
          <p:nvPr/>
        </p:nvSpPr>
        <p:spPr>
          <a:xfrm>
            <a:off x="0" y="-26453"/>
            <a:ext cx="9144000" cy="17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514350" y="565295"/>
            <a:ext cx="38778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Knowledge Graph</a:t>
            </a:r>
            <a:endParaRPr sz="360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1740770" y="2081211"/>
            <a:ext cx="18091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Graph schema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clrChange>
              <a:clrFrom>
                <a:srgbClr val="E9EDE9"/>
              </a:clrFrom>
              <a:clrTo>
                <a:srgbClr val="E9EDE9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702153" y="2081211"/>
            <a:ext cx="3550449" cy="2899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6"/>
          <p:cNvCxnSpPr>
            <a:stCxn id="192" idx="3"/>
          </p:cNvCxnSpPr>
          <p:nvPr/>
        </p:nvCxnSpPr>
        <p:spPr>
          <a:xfrm flipH="1">
            <a:off x="1528377" y="3235519"/>
            <a:ext cx="615300" cy="31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3" name="Google Shape;193;p6"/>
          <p:cNvCxnSpPr>
            <a:stCxn id="192" idx="5"/>
            <a:endCxn id="194" idx="1"/>
          </p:cNvCxnSpPr>
          <p:nvPr/>
        </p:nvCxnSpPr>
        <p:spPr>
          <a:xfrm>
            <a:off x="2809133" y="3235519"/>
            <a:ext cx="419100" cy="43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5" name="Google Shape;195;p6"/>
          <p:cNvSpPr txBox="1"/>
          <p:nvPr/>
        </p:nvSpPr>
        <p:spPr>
          <a:xfrm>
            <a:off x="3070611" y="3310670"/>
            <a:ext cx="136790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CONTAINS_RULE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520970" y="3235519"/>
            <a:ext cx="136790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HAS_KEYWORDS_IN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4">
            <a:alphaModFix/>
          </a:blip>
          <a:srcRect l="47078" t="71181" r="45027" b="18919"/>
          <a:stretch/>
        </p:blipFill>
        <p:spPr>
          <a:xfrm>
            <a:off x="6374103" y="4144835"/>
            <a:ext cx="280326" cy="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 descr="https://lh7-rt.googleusercontent.com/slidesz/AGV_vUcNMUy3RnCSjuNtq65CrfMQFpouAD1pJ1v1fSzw92KrTNzxMKX8U4-G2_n2PGtMfBWyoZfMXIgGQk9fMvUMTD0fbyi6uKB5qet5cEjpG09B_ZTg-1p4KwSSDQHKHrsJSnVYhS41rbQHDAA3EIvl_Ko=s2048?key=JCC4EtPfpO4Bpv2snxH-Pw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0665" y="1968369"/>
            <a:ext cx="2463335" cy="23199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/>
          <p:nvPr/>
        </p:nvSpPr>
        <p:spPr>
          <a:xfrm>
            <a:off x="2005856" y="2534788"/>
            <a:ext cx="9411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chuck</a:t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>
            <a:off x="668801" y="3555100"/>
            <a:ext cx="1213200" cy="981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Cluster </a:t>
            </a:r>
            <a:r>
              <a:rPr lang="en"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keywords embedding</a:t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3083600" y="3555100"/>
            <a:ext cx="10380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Rule number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/>
          <p:nvPr/>
        </p:nvSpPr>
        <p:spPr>
          <a:xfrm>
            <a:off x="0" y="-26451"/>
            <a:ext cx="9144000" cy="14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394050" y="301850"/>
            <a:ext cx="835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Extraction</a:t>
            </a:r>
            <a:endParaRPr sz="3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A73FF3B-3BCB-BA01-C3BB-75E57BDB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595"/>
          <a:stretch>
            <a:fillRect/>
          </a:stretch>
        </p:blipFill>
        <p:spPr>
          <a:xfrm>
            <a:off x="819956" y="1477579"/>
            <a:ext cx="7504088" cy="2065721"/>
          </a:xfrm>
          <a:prstGeom prst="rect">
            <a:avLst/>
          </a:prstGeom>
        </p:spPr>
      </p:pic>
      <p:pic>
        <p:nvPicPr>
          <p:cNvPr id="29" name="Google Shape;175;g37893ba48ec_0_38">
            <a:extLst>
              <a:ext uri="{FF2B5EF4-FFF2-40B4-BE49-F238E27FC236}">
                <a16:creationId xmlns:a16="http://schemas.microsoft.com/office/drawing/2014/main" id="{671C1C0F-41A7-79D7-7333-4D5A26566999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535135" y="3598630"/>
            <a:ext cx="1690007" cy="131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8986c0f72_0_1"/>
          <p:cNvSpPr/>
          <p:nvPr/>
        </p:nvSpPr>
        <p:spPr>
          <a:xfrm>
            <a:off x="0" y="-26451"/>
            <a:ext cx="9144000" cy="14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78986c0f72_0_1"/>
          <p:cNvSpPr txBox="1"/>
          <p:nvPr/>
        </p:nvSpPr>
        <p:spPr>
          <a:xfrm>
            <a:off x="321250" y="1348588"/>
            <a:ext cx="397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1F2328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Retrieval</a:t>
            </a:r>
            <a:endParaRPr sz="20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16" name="Google Shape;216;g378986c0f72_0_1"/>
          <p:cNvCxnSpPr/>
          <p:nvPr/>
        </p:nvCxnSpPr>
        <p:spPr>
          <a:xfrm rot="10800000">
            <a:off x="4346700" y="1414956"/>
            <a:ext cx="25500" cy="3492900"/>
          </a:xfrm>
          <a:prstGeom prst="straightConnector1">
            <a:avLst/>
          </a:prstGeom>
          <a:noFill/>
          <a:ln w="19050" cap="rnd" cmpd="sng">
            <a:solidFill>
              <a:schemeClr val="dk1">
                <a:alpha val="6941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g378986c0f72_0_1"/>
          <p:cNvSpPr txBox="1"/>
          <p:nvPr/>
        </p:nvSpPr>
        <p:spPr>
          <a:xfrm>
            <a:off x="4857725" y="1348588"/>
            <a:ext cx="371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1F2328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Compilation</a:t>
            </a:r>
            <a:endParaRPr sz="20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g378986c0f72_0_1"/>
          <p:cNvSpPr txBox="1"/>
          <p:nvPr/>
        </p:nvSpPr>
        <p:spPr>
          <a:xfrm>
            <a:off x="394050" y="1742938"/>
            <a:ext cx="3906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F2328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Q: Tell me rule </a:t>
            </a:r>
            <a:r>
              <a:rPr lang="en" sz="1600" b="1" dirty="0">
                <a:solidFill>
                  <a:srgbClr val="1F2328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V.1.2</a:t>
            </a:r>
            <a:r>
              <a:rPr lang="en" sz="1600" dirty="0">
                <a:solidFill>
                  <a:srgbClr val="1F2328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verbatim.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g378986c0f72_0_1"/>
          <p:cNvSpPr/>
          <p:nvPr/>
        </p:nvSpPr>
        <p:spPr>
          <a:xfrm>
            <a:off x="1861190" y="2342237"/>
            <a:ext cx="751800" cy="655800"/>
          </a:xfrm>
          <a:prstGeom prst="ellipse">
            <a:avLst/>
          </a:prstGeom>
          <a:solidFill>
            <a:srgbClr val="F9CB9C"/>
          </a:solidFill>
          <a:ln w="20275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000" tIns="36475" rIns="73000" bIns="36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18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chuck</a:t>
            </a:r>
            <a:endParaRPr sz="1118"/>
          </a:p>
        </p:txBody>
      </p:sp>
      <p:sp>
        <p:nvSpPr>
          <p:cNvPr id="220" name="Google Shape;220;g378986c0f72_0_1"/>
          <p:cNvSpPr/>
          <p:nvPr/>
        </p:nvSpPr>
        <p:spPr>
          <a:xfrm>
            <a:off x="793251" y="3157190"/>
            <a:ext cx="969000" cy="783300"/>
          </a:xfrm>
          <a:prstGeom prst="ellipse">
            <a:avLst/>
          </a:prstGeom>
          <a:solidFill>
            <a:schemeClr val="accent1"/>
          </a:solidFill>
          <a:ln w="20275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000" tIns="36475" rIns="73000" bIns="36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8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Cluster </a:t>
            </a:r>
            <a:r>
              <a:rPr lang="en" sz="798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keywords embedding</a:t>
            </a:r>
            <a:endParaRPr sz="1118"/>
          </a:p>
        </p:txBody>
      </p:sp>
      <p:sp>
        <p:nvSpPr>
          <p:cNvPr id="221" name="Google Shape;221;g378986c0f72_0_1"/>
          <p:cNvSpPr/>
          <p:nvPr/>
        </p:nvSpPr>
        <p:spPr>
          <a:xfrm>
            <a:off x="2722010" y="3157190"/>
            <a:ext cx="829200" cy="655800"/>
          </a:xfrm>
          <a:prstGeom prst="ellipse">
            <a:avLst/>
          </a:prstGeom>
          <a:solidFill>
            <a:srgbClr val="F9CB9C"/>
          </a:solidFill>
          <a:ln w="20275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000" tIns="36475" rIns="73000" bIns="36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8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Rule number</a:t>
            </a:r>
            <a:endParaRPr sz="1118"/>
          </a:p>
        </p:txBody>
      </p:sp>
      <p:cxnSp>
        <p:nvCxnSpPr>
          <p:cNvPr id="222" name="Google Shape;222;g378986c0f72_0_1"/>
          <p:cNvCxnSpPr>
            <a:stCxn id="219" idx="3"/>
          </p:cNvCxnSpPr>
          <p:nvPr/>
        </p:nvCxnSpPr>
        <p:spPr>
          <a:xfrm flipH="1">
            <a:off x="1480188" y="2901997"/>
            <a:ext cx="491100" cy="255000"/>
          </a:xfrm>
          <a:prstGeom prst="straightConnector1">
            <a:avLst/>
          </a:prstGeom>
          <a:noFill/>
          <a:ln w="76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3" name="Google Shape;223;g378986c0f72_0_1"/>
          <p:cNvCxnSpPr>
            <a:stCxn id="219" idx="5"/>
            <a:endCxn id="221" idx="1"/>
          </p:cNvCxnSpPr>
          <p:nvPr/>
        </p:nvCxnSpPr>
        <p:spPr>
          <a:xfrm>
            <a:off x="2502891" y="2901997"/>
            <a:ext cx="340500" cy="351300"/>
          </a:xfrm>
          <a:prstGeom prst="straightConnector1">
            <a:avLst/>
          </a:prstGeom>
          <a:noFill/>
          <a:ln w="762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4" name="Google Shape;224;g378986c0f72_0_1"/>
          <p:cNvSpPr txBox="1"/>
          <p:nvPr/>
        </p:nvSpPr>
        <p:spPr>
          <a:xfrm>
            <a:off x="2711635" y="2961957"/>
            <a:ext cx="1092600" cy="1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</a:pPr>
            <a:r>
              <a:rPr lang="en" sz="878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CONTAINS_RULE</a:t>
            </a:r>
            <a:endParaRPr sz="878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g378986c0f72_0_1"/>
          <p:cNvSpPr txBox="1"/>
          <p:nvPr/>
        </p:nvSpPr>
        <p:spPr>
          <a:xfrm>
            <a:off x="675175" y="2901932"/>
            <a:ext cx="1092600" cy="1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</a:pPr>
            <a:r>
              <a:rPr lang="en" sz="878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HAS_KEYWORDS_IN</a:t>
            </a:r>
            <a:endParaRPr sz="878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g378986c0f72_0_1"/>
          <p:cNvSpPr txBox="1"/>
          <p:nvPr/>
        </p:nvSpPr>
        <p:spPr>
          <a:xfrm>
            <a:off x="4763675" y="1727488"/>
            <a:ext cx="4203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F2328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Q: </a:t>
            </a: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 all the rules relevant to </a:t>
            </a:r>
            <a:r>
              <a:rPr lang="en" sz="16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suspension</a:t>
            </a: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g378986c0f72_0_1"/>
          <p:cNvSpPr/>
          <p:nvPr/>
        </p:nvSpPr>
        <p:spPr>
          <a:xfrm>
            <a:off x="6418278" y="2333953"/>
            <a:ext cx="770100" cy="671700"/>
          </a:xfrm>
          <a:prstGeom prst="ellipse">
            <a:avLst/>
          </a:prstGeom>
          <a:solidFill>
            <a:srgbClr val="F9CB9C"/>
          </a:solidFill>
          <a:ln w="20775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800" tIns="37400" rIns="74800" bIns="37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45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chuck</a:t>
            </a:r>
            <a:endParaRPr sz="1145"/>
          </a:p>
        </p:txBody>
      </p:sp>
      <p:sp>
        <p:nvSpPr>
          <p:cNvPr id="228" name="Google Shape;228;g378986c0f72_0_1"/>
          <p:cNvSpPr/>
          <p:nvPr/>
        </p:nvSpPr>
        <p:spPr>
          <a:xfrm>
            <a:off x="5224464" y="3168726"/>
            <a:ext cx="1092600" cy="802500"/>
          </a:xfrm>
          <a:prstGeom prst="ellipse">
            <a:avLst/>
          </a:prstGeom>
          <a:solidFill>
            <a:srgbClr val="F9CB9C"/>
          </a:solidFill>
          <a:ln w="20775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800" tIns="37400" rIns="74800" bIns="37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81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Cluster </a:t>
            </a:r>
            <a:r>
              <a:rPr lang="en" sz="818" b="1" i="0" u="none" strike="noStrike" cap="none">
                <a:solidFill>
                  <a:srgbClr val="3F3F3F"/>
                </a:solidFill>
              </a:rPr>
              <a:t>keywords embedding</a:t>
            </a:r>
            <a:endParaRPr sz="1145" b="1"/>
          </a:p>
        </p:txBody>
      </p:sp>
      <p:sp>
        <p:nvSpPr>
          <p:cNvPr id="229" name="Google Shape;229;g378986c0f72_0_1"/>
          <p:cNvSpPr/>
          <p:nvPr/>
        </p:nvSpPr>
        <p:spPr>
          <a:xfrm>
            <a:off x="7300046" y="3168735"/>
            <a:ext cx="849300" cy="671700"/>
          </a:xfrm>
          <a:prstGeom prst="ellipse">
            <a:avLst/>
          </a:prstGeom>
          <a:solidFill>
            <a:schemeClr val="accent1"/>
          </a:solidFill>
          <a:ln w="20775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800" tIns="37400" rIns="74800" bIns="37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81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Rule number</a:t>
            </a:r>
            <a:endParaRPr sz="1145"/>
          </a:p>
        </p:txBody>
      </p:sp>
      <p:cxnSp>
        <p:nvCxnSpPr>
          <p:cNvPr id="230" name="Google Shape;230;g378986c0f72_0_1"/>
          <p:cNvCxnSpPr>
            <a:stCxn id="227" idx="3"/>
          </p:cNvCxnSpPr>
          <p:nvPr/>
        </p:nvCxnSpPr>
        <p:spPr>
          <a:xfrm flipH="1">
            <a:off x="6027656" y="2907285"/>
            <a:ext cx="503400" cy="261300"/>
          </a:xfrm>
          <a:prstGeom prst="straightConnector1">
            <a:avLst/>
          </a:prstGeom>
          <a:noFill/>
          <a:ln w="7800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1" name="Google Shape;231;g378986c0f72_0_1"/>
          <p:cNvCxnSpPr>
            <a:stCxn id="227" idx="5"/>
            <a:endCxn id="229" idx="1"/>
          </p:cNvCxnSpPr>
          <p:nvPr/>
        </p:nvCxnSpPr>
        <p:spPr>
          <a:xfrm>
            <a:off x="7075599" y="2907285"/>
            <a:ext cx="348900" cy="359700"/>
          </a:xfrm>
          <a:prstGeom prst="straightConnector1">
            <a:avLst/>
          </a:prstGeom>
          <a:noFill/>
          <a:ln w="78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2" name="Google Shape;232;g378986c0f72_0_1"/>
          <p:cNvSpPr txBox="1"/>
          <p:nvPr/>
        </p:nvSpPr>
        <p:spPr>
          <a:xfrm>
            <a:off x="7289419" y="2968751"/>
            <a:ext cx="1119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899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CONTAINS_RULE</a:t>
            </a:r>
            <a:endParaRPr sz="899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g378986c0f72_0_1"/>
          <p:cNvSpPr txBox="1"/>
          <p:nvPr/>
        </p:nvSpPr>
        <p:spPr>
          <a:xfrm>
            <a:off x="5024639" y="2907276"/>
            <a:ext cx="1298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899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HAS_KEYWORDS_IN</a:t>
            </a:r>
            <a:endParaRPr sz="899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g378986c0f72_0_1"/>
          <p:cNvSpPr txBox="1"/>
          <p:nvPr/>
        </p:nvSpPr>
        <p:spPr>
          <a:xfrm>
            <a:off x="321250" y="4154888"/>
            <a:ext cx="371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ans"/>
                <a:ea typeface="DM Sans"/>
                <a:cs typeface="DM Sans"/>
                <a:sym typeface="DM Sans"/>
              </a:rPr>
              <a:t>Retrieval Score (Avg F1 BoW): 0.91017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g378986c0f72_0_1"/>
          <p:cNvSpPr txBox="1"/>
          <p:nvPr/>
        </p:nvSpPr>
        <p:spPr>
          <a:xfrm>
            <a:off x="4717325" y="4518276"/>
            <a:ext cx="4203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ans"/>
                <a:ea typeface="DM Sans"/>
                <a:cs typeface="DM Sans"/>
                <a:sym typeface="DM Sans"/>
              </a:rPr>
              <a:t>Compilation Score 2 (Avg F1 Rules): 0.34202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ans"/>
                <a:ea typeface="DM Sans"/>
                <a:cs typeface="DM Sans"/>
                <a:sym typeface="DM Sans"/>
              </a:rPr>
              <a:t>		                  (</a:t>
            </a:r>
            <a:r>
              <a:rPr lang="en" i="1" dirty="0">
                <a:latin typeface="DM Sans"/>
                <a:ea typeface="DM Sans"/>
                <a:cs typeface="DM Sans"/>
                <a:sym typeface="DM Sans"/>
              </a:rPr>
              <a:t>10 candidates</a:t>
            </a:r>
            <a:r>
              <a:rPr lang="en" dirty="0">
                <a:latin typeface="DM Sans"/>
                <a:ea typeface="DM Sans"/>
                <a:cs typeface="DM Sans"/>
                <a:sym typeface="DM Sans"/>
              </a:rPr>
              <a:t>)	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g378986c0f72_0_1"/>
          <p:cNvSpPr txBox="1"/>
          <p:nvPr/>
        </p:nvSpPr>
        <p:spPr>
          <a:xfrm>
            <a:off x="4717325" y="4013151"/>
            <a:ext cx="420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ans"/>
                <a:ea typeface="DM Sans"/>
                <a:cs typeface="DM Sans"/>
                <a:sym typeface="DM Sans"/>
              </a:rPr>
              <a:t>Compilation Score 1 (Avg F1 Rules): 0.18940 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n" i="1" dirty="0">
                <a:latin typeface="DM Sans"/>
                <a:ea typeface="DM Sans"/>
                <a:cs typeface="DM Sans"/>
                <a:sym typeface="DM Sans"/>
              </a:rPr>
              <a:t>3 candidates</a:t>
            </a:r>
            <a:r>
              <a:rPr lang="en" dirty="0">
                <a:latin typeface="DM Sans"/>
                <a:ea typeface="DM Sans"/>
                <a:cs typeface="DM Sans"/>
                <a:sym typeface="DM Sans"/>
              </a:rPr>
              <a:t>)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207;p7">
            <a:extLst>
              <a:ext uri="{FF2B5EF4-FFF2-40B4-BE49-F238E27FC236}">
                <a16:creationId xmlns:a16="http://schemas.microsoft.com/office/drawing/2014/main" id="{6546218C-D7CD-7218-A356-8CD8F2EC7877}"/>
              </a:ext>
            </a:extLst>
          </p:cNvPr>
          <p:cNvSpPr txBox="1"/>
          <p:nvPr/>
        </p:nvSpPr>
        <p:spPr>
          <a:xfrm>
            <a:off x="394050" y="301850"/>
            <a:ext cx="835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Extraction</a:t>
            </a:r>
            <a:endParaRPr sz="3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892716023_0_19"/>
          <p:cNvSpPr/>
          <p:nvPr/>
        </p:nvSpPr>
        <p:spPr>
          <a:xfrm>
            <a:off x="0" y="-26450"/>
            <a:ext cx="9155400" cy="118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7892716023_0_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44" name="Google Shape;244;g37892716023_0_19"/>
          <p:cNvSpPr txBox="1"/>
          <p:nvPr/>
        </p:nvSpPr>
        <p:spPr>
          <a:xfrm>
            <a:off x="623400" y="1161050"/>
            <a:ext cx="8532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the question and attach the image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" name="Google Shape;245;g37892716023_0_19"/>
          <p:cNvSpPr txBox="1"/>
          <p:nvPr/>
        </p:nvSpPr>
        <p:spPr>
          <a:xfrm>
            <a:off x="904050" y="4257115"/>
            <a:ext cx="7845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 pitchFamily="2" charset="0"/>
                <a:ea typeface="MS Gothic" panose="020B0609070205080204" pitchFamily="49" charset="-128"/>
              </a:rPr>
              <a:t>Definition Score (Avg F1 BoC): 0.43547</a:t>
            </a:r>
            <a:endParaRPr dirty="0">
              <a:solidFill>
                <a:schemeClr val="dk1"/>
              </a:solidFill>
              <a:latin typeface="Dm sans" pitchFamily="2" charset="0"/>
              <a:ea typeface="MS Gothic" panose="020B0609070205080204" pitchFamily="49" charset="-128"/>
            </a:endParaRPr>
          </a:p>
        </p:txBody>
      </p:sp>
      <p:pic>
        <p:nvPicPr>
          <p:cNvPr id="246" name="Google Shape;246;g37892716023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176" y="1615565"/>
            <a:ext cx="5479651" cy="24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7892716023_0_19"/>
          <p:cNvSpPr/>
          <p:nvPr/>
        </p:nvSpPr>
        <p:spPr>
          <a:xfrm>
            <a:off x="990176" y="1758690"/>
            <a:ext cx="5479651" cy="600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207;p7">
            <a:extLst>
              <a:ext uri="{FF2B5EF4-FFF2-40B4-BE49-F238E27FC236}">
                <a16:creationId xmlns:a16="http://schemas.microsoft.com/office/drawing/2014/main" id="{E0DF1DF1-2D9E-9384-1280-1E39B3413D52}"/>
              </a:ext>
            </a:extLst>
          </p:cNvPr>
          <p:cNvSpPr txBox="1"/>
          <p:nvPr/>
        </p:nvSpPr>
        <p:spPr>
          <a:xfrm>
            <a:off x="394050" y="301850"/>
            <a:ext cx="835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Comprehension</a:t>
            </a:r>
            <a:endParaRPr sz="3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892716023_0_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53" name="Google Shape;253;g37892716023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950" y="1349743"/>
            <a:ext cx="2359850" cy="30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7892716023_0_39"/>
          <p:cNvSpPr txBox="1"/>
          <p:nvPr/>
        </p:nvSpPr>
        <p:spPr>
          <a:xfrm>
            <a:off x="649050" y="4197243"/>
            <a:ext cx="7845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 pitchFamily="2" charset="0"/>
              </a:rPr>
              <a:t>Presence Score (Avg Accuracy): 0.56451</a:t>
            </a:r>
            <a:endParaRPr dirty="0">
              <a:solidFill>
                <a:schemeClr val="dk1"/>
              </a:solidFill>
              <a:latin typeface="Dm sans" pitchFamily="2" charset="0"/>
            </a:endParaRPr>
          </a:p>
        </p:txBody>
      </p:sp>
      <p:sp>
        <p:nvSpPr>
          <p:cNvPr id="256" name="Google Shape;256;g37892716023_0_39"/>
          <p:cNvSpPr txBox="1"/>
          <p:nvPr/>
        </p:nvSpPr>
        <p:spPr>
          <a:xfrm>
            <a:off x="394050" y="1207568"/>
            <a:ext cx="8532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Llama often outputs ‘</a:t>
            </a:r>
            <a:r>
              <a:rPr lang="en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’.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241;g37892716023_0_19">
            <a:extLst>
              <a:ext uri="{FF2B5EF4-FFF2-40B4-BE49-F238E27FC236}">
                <a16:creationId xmlns:a16="http://schemas.microsoft.com/office/drawing/2014/main" id="{6BADA3D6-4941-EF2E-E35A-E8C47F2E4159}"/>
              </a:ext>
            </a:extLst>
          </p:cNvPr>
          <p:cNvSpPr/>
          <p:nvPr/>
        </p:nvSpPr>
        <p:spPr>
          <a:xfrm>
            <a:off x="0" y="-26450"/>
            <a:ext cx="9155400" cy="118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7;p7">
            <a:extLst>
              <a:ext uri="{FF2B5EF4-FFF2-40B4-BE49-F238E27FC236}">
                <a16:creationId xmlns:a16="http://schemas.microsoft.com/office/drawing/2014/main" id="{E01F0C34-1A45-F143-89BF-123FA7619DAD}"/>
              </a:ext>
            </a:extLst>
          </p:cNvPr>
          <p:cNvSpPr txBox="1"/>
          <p:nvPr/>
        </p:nvSpPr>
        <p:spPr>
          <a:xfrm>
            <a:off x="394050" y="301850"/>
            <a:ext cx="835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Comprehension</a:t>
            </a:r>
            <a:endParaRPr sz="3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892716023_0_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63" name="Google Shape;263;g3789271602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07" y="2069243"/>
            <a:ext cx="4460211" cy="2576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7892716023_0_25"/>
          <p:cNvSpPr txBox="1"/>
          <p:nvPr/>
        </p:nvSpPr>
        <p:spPr>
          <a:xfrm>
            <a:off x="394050" y="1309896"/>
            <a:ext cx="85320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Retrieve context in knowledge graph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question, image and context to LLM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Llama often outputs ‘</a:t>
            </a:r>
            <a:r>
              <a:rPr lang="en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Yes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’.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Dimension Score : 0.683333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241;g37892716023_0_19">
            <a:extLst>
              <a:ext uri="{FF2B5EF4-FFF2-40B4-BE49-F238E27FC236}">
                <a16:creationId xmlns:a16="http://schemas.microsoft.com/office/drawing/2014/main" id="{79224EBF-EF3D-9336-C04F-087C032CDD16}"/>
              </a:ext>
            </a:extLst>
          </p:cNvPr>
          <p:cNvSpPr/>
          <p:nvPr/>
        </p:nvSpPr>
        <p:spPr>
          <a:xfrm>
            <a:off x="0" y="-26450"/>
            <a:ext cx="9155400" cy="118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7;p7">
            <a:extLst>
              <a:ext uri="{FF2B5EF4-FFF2-40B4-BE49-F238E27FC236}">
                <a16:creationId xmlns:a16="http://schemas.microsoft.com/office/drawing/2014/main" id="{56AA8B28-1274-2A08-D9C0-46FD16417C0D}"/>
              </a:ext>
            </a:extLst>
          </p:cNvPr>
          <p:cNvSpPr txBox="1"/>
          <p:nvPr/>
        </p:nvSpPr>
        <p:spPr>
          <a:xfrm>
            <a:off x="394050" y="301850"/>
            <a:ext cx="835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Compliance – Dimension QA</a:t>
            </a:r>
            <a:endParaRPr sz="3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89900795f_0_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71" name="Google Shape;271;g3789900795f_0_3"/>
          <p:cNvSpPr txBox="1"/>
          <p:nvPr/>
        </p:nvSpPr>
        <p:spPr>
          <a:xfrm>
            <a:off x="306000" y="1379068"/>
            <a:ext cx="85320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Retrieve context in knowledge graph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question, image and context to LLM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Llama often outputs ‘</a:t>
            </a:r>
            <a:r>
              <a:rPr lang="en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Yes</a:t>
            </a: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’.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1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Functional Performance Score: 0.5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2" name="Google Shape;272;g3789900795f_0_3"/>
          <p:cNvPicPr preferRelativeResize="0"/>
          <p:nvPr/>
        </p:nvPicPr>
        <p:blipFill rotWithShape="1">
          <a:blip r:embed="rId3">
            <a:alphaModFix/>
          </a:blip>
          <a:srcRect b="33634"/>
          <a:stretch/>
        </p:blipFill>
        <p:spPr>
          <a:xfrm>
            <a:off x="3668736" y="2352544"/>
            <a:ext cx="4924336" cy="22709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1;g37892716023_0_19">
            <a:extLst>
              <a:ext uri="{FF2B5EF4-FFF2-40B4-BE49-F238E27FC236}">
                <a16:creationId xmlns:a16="http://schemas.microsoft.com/office/drawing/2014/main" id="{D53AAE61-CAFF-681E-C40E-D967C8A41BA3}"/>
              </a:ext>
            </a:extLst>
          </p:cNvPr>
          <p:cNvSpPr/>
          <p:nvPr/>
        </p:nvSpPr>
        <p:spPr>
          <a:xfrm>
            <a:off x="0" y="0"/>
            <a:ext cx="9155400" cy="118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07;p7">
            <a:extLst>
              <a:ext uri="{FF2B5EF4-FFF2-40B4-BE49-F238E27FC236}">
                <a16:creationId xmlns:a16="http://schemas.microsoft.com/office/drawing/2014/main" id="{7553162E-A955-96CF-BF41-B2F8F9048940}"/>
              </a:ext>
            </a:extLst>
          </p:cNvPr>
          <p:cNvSpPr txBox="1"/>
          <p:nvPr/>
        </p:nvSpPr>
        <p:spPr>
          <a:xfrm>
            <a:off x="394050" y="301850"/>
            <a:ext cx="863523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Compliance – </a:t>
            </a:r>
            <a:r>
              <a:rPr lang="en-US" sz="2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Functional Performance QA</a:t>
            </a:r>
            <a:endParaRPr sz="3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892716023_0_11"/>
          <p:cNvSpPr txBox="1"/>
          <p:nvPr/>
        </p:nvSpPr>
        <p:spPr>
          <a:xfrm>
            <a:off x="394050" y="301850"/>
            <a:ext cx="4831093" cy="554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3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Future Improvements</a:t>
            </a:r>
            <a:endParaRPr sz="36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" name="Google Shape;278;g37892716023_0_11"/>
          <p:cNvSpPr txBox="1"/>
          <p:nvPr/>
        </p:nvSpPr>
        <p:spPr>
          <a:xfrm>
            <a:off x="374550" y="1109600"/>
            <a:ext cx="8394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Collect Image Data to train LLM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Hierarchy encoding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LLM-retrieve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g37892716023_0_11"/>
          <p:cNvSpPr txBox="1"/>
          <p:nvPr/>
        </p:nvSpPr>
        <p:spPr>
          <a:xfrm>
            <a:off x="394050" y="2512038"/>
            <a:ext cx="4831093" cy="554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3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Potential Applications</a:t>
            </a:r>
            <a:endParaRPr sz="36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g37892716023_0_11"/>
          <p:cNvSpPr txBox="1"/>
          <p:nvPr/>
        </p:nvSpPr>
        <p:spPr>
          <a:xfrm>
            <a:off x="374550" y="3267975"/>
            <a:ext cx="8394900" cy="111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Knowledge Management</a:t>
            </a: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572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Rule evolution tracking</a:t>
            </a:r>
          </a:p>
          <a:p>
            <a:pPr marL="8572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Semantic search across domains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 support with CAD / Simulation integration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7B5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 amt="10000"/>
          </a:blip>
          <a:srcRect l="5774" t="51455" r="28534"/>
          <a:stretch/>
        </p:blipFill>
        <p:spPr>
          <a:xfrm>
            <a:off x="3923898" y="-4765"/>
            <a:ext cx="5220103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0" y="0"/>
            <a:ext cx="392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4602005" y="1920487"/>
            <a:ext cx="396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42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SIDI-X</a:t>
            </a:r>
            <a:endParaRPr sz="42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0" name="Google Shape;70;p2"/>
          <p:cNvCxnSpPr/>
          <p:nvPr/>
        </p:nvCxnSpPr>
        <p:spPr>
          <a:xfrm>
            <a:off x="-34931" y="2566988"/>
            <a:ext cx="4387500" cy="0"/>
          </a:xfrm>
          <a:prstGeom prst="straightConnector1">
            <a:avLst/>
          </a:prstGeom>
          <a:noFill/>
          <a:ln w="19050" cap="rnd" cmpd="sng">
            <a:solidFill>
              <a:schemeClr val="dk1">
                <a:alpha val="6941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" name="Google Shape;71;p2" descr="A person leaning on a rail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2295" r="3" b="2124"/>
          <a:stretch/>
        </p:blipFill>
        <p:spPr>
          <a:xfrm>
            <a:off x="1078122" y="2772811"/>
            <a:ext cx="1767654" cy="1512803"/>
          </a:xfrm>
          <a:custGeom>
            <a:avLst/>
            <a:gdLst/>
            <a:ahLst/>
            <a:cxnLst/>
            <a:rect l="l" t="t" r="r" b="b"/>
            <a:pathLst>
              <a:path w="4749880" h="4649163" extrusionOk="0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t="11232"/>
          <a:stretch/>
        </p:blipFill>
        <p:spPr>
          <a:xfrm>
            <a:off x="1194712" y="156301"/>
            <a:ext cx="1518455" cy="1792683"/>
          </a:xfrm>
          <a:custGeom>
            <a:avLst/>
            <a:gdLst/>
            <a:ahLst/>
            <a:cxnLst/>
            <a:rect l="l" t="t" r="r" b="b"/>
            <a:pathLst>
              <a:path w="4790724" h="4419318" extrusionOk="0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3779" y="4423324"/>
            <a:ext cx="2141903" cy="58175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 txBox="1"/>
          <p:nvPr/>
        </p:nvSpPr>
        <p:spPr>
          <a:xfrm>
            <a:off x="570634" y="4285614"/>
            <a:ext cx="2766609" cy="59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Bam Thongmak</a:t>
            </a:r>
            <a:b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pt8527@utexas.edu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578695" y="1898477"/>
            <a:ext cx="2766609" cy="59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Yuewan Sun</a:t>
            </a:r>
            <a:b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sunyuewan2022@utexas.edu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74556" y="4423324"/>
            <a:ext cx="264274" cy="26867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/>
        </p:nvSpPr>
        <p:spPr>
          <a:xfrm>
            <a:off x="6496513" y="4389523"/>
            <a:ext cx="214190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SIDI LAB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System Integration &amp; Design Informatics Laboratory</a:t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4572000" y="2562692"/>
            <a:ext cx="45720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DesignQA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Multimodal Large Language Models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Grounded in Engineering Documentation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17 August 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/>
        </p:nvSpPr>
        <p:spPr>
          <a:xfrm>
            <a:off x="2463901" y="2451669"/>
            <a:ext cx="4213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4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 sz="4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4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 &amp; A</a:t>
            </a:r>
            <a:endParaRPr sz="4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86" name="Google Shape;286;p21"/>
          <p:cNvCxnSpPr/>
          <p:nvPr/>
        </p:nvCxnSpPr>
        <p:spPr>
          <a:xfrm rot="-5400000">
            <a:off x="3475421" y="1095312"/>
            <a:ext cx="2190600" cy="0"/>
          </a:xfrm>
          <a:prstGeom prst="straightConnector1">
            <a:avLst/>
          </a:prstGeom>
          <a:noFill/>
          <a:ln w="19050" cap="rnd" cmpd="sng">
            <a:solidFill>
              <a:schemeClr val="lt1">
                <a:alpha val="6941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3"/>
          <p:cNvCxnSpPr/>
          <p:nvPr/>
        </p:nvCxnSpPr>
        <p:spPr>
          <a:xfrm rot="-5400000">
            <a:off x="3863419" y="-196612"/>
            <a:ext cx="1412400" cy="0"/>
          </a:xfrm>
          <a:prstGeom prst="straightConnector1">
            <a:avLst/>
          </a:prstGeom>
          <a:noFill/>
          <a:ln w="19050" cap="rnd" cmpd="sng">
            <a:solidFill>
              <a:srgbClr val="000000">
                <a:alpha val="6941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3"/>
          <p:cNvSpPr/>
          <p:nvPr/>
        </p:nvSpPr>
        <p:spPr>
          <a:xfrm>
            <a:off x="0" y="2020109"/>
            <a:ext cx="9144000" cy="3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514350" y="852854"/>
            <a:ext cx="811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4200">
                <a:solidFill>
                  <a:srgbClr val="667B5C"/>
                </a:solidFill>
                <a:latin typeface="DM Sans"/>
                <a:ea typeface="DM Sans"/>
                <a:cs typeface="DM Sans"/>
                <a:sym typeface="DM Sans"/>
              </a:rPr>
              <a:t>Problem Statement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668800" y="3092550"/>
            <a:ext cx="30840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latin typeface="DM Sans"/>
                <a:ea typeface="DM Sans"/>
                <a:cs typeface="DM Sans"/>
                <a:sym typeface="DM Sans"/>
              </a:rPr>
              <a:t>“Design according to technical document is complex &amp; tedious”</a:t>
            </a:r>
            <a:endParaRPr sz="1800" b="1" i="1" u="none" strike="noStrike" cap="none">
              <a:solidFill>
                <a:srgbClr val="000000"/>
              </a:solidFill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0" y="2020109"/>
            <a:ext cx="9144000" cy="55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514351" y="2176225"/>
            <a:ext cx="8115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DesignQA: Multimodal Large Language Models Grounded in Engineering Documentation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4569625" y="2878225"/>
            <a:ext cx="4290600" cy="1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DM Sans"/>
                <a:ea typeface="DM Sans"/>
                <a:cs typeface="DM Sans"/>
                <a:sym typeface="DM Sans"/>
              </a:rPr>
              <a:t>Goals</a:t>
            </a: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Develop an LLM agent to assist designers with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30200" algn="l" rtl="0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Design requirements document comprehension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30200" algn="l" rtl="0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Multimodal synthesis 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3877713" y="3480150"/>
            <a:ext cx="567000" cy="33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/>
        </p:nvSpPr>
        <p:spPr>
          <a:xfrm>
            <a:off x="514350" y="565300"/>
            <a:ext cx="827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Retrieval-Augmented Generation</a:t>
            </a:r>
            <a:endParaRPr sz="3600" b="1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6" name="Google Shape;9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271800"/>
            <a:ext cx="8048301" cy="30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8"/>
          <p:cNvCxnSpPr/>
          <p:nvPr/>
        </p:nvCxnSpPr>
        <p:spPr>
          <a:xfrm>
            <a:off x="-91530" y="2574131"/>
            <a:ext cx="1064100" cy="0"/>
          </a:xfrm>
          <a:prstGeom prst="straightConnector1">
            <a:avLst/>
          </a:prstGeom>
          <a:noFill/>
          <a:ln w="19050" cap="rnd" cmpd="sng">
            <a:solidFill>
              <a:schemeClr val="lt1">
                <a:alpha val="6941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8"/>
          <p:cNvSpPr txBox="1"/>
          <p:nvPr/>
        </p:nvSpPr>
        <p:spPr>
          <a:xfrm>
            <a:off x="1169507" y="1927618"/>
            <a:ext cx="4123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Experimental Configuration</a:t>
            </a:r>
            <a:endParaRPr sz="3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4812175" y="0"/>
            <a:ext cx="4332000" cy="51435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4" name="Google Shape;104;p8" title="meta-facebook-rebranding-name-news_dezeen_2364_col_hero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238" y="1969962"/>
            <a:ext cx="1462825" cy="63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05" name="Google Shape;105;p8"/>
          <p:cNvSpPr txBox="1"/>
          <p:nvPr/>
        </p:nvSpPr>
        <p:spPr>
          <a:xfrm>
            <a:off x="5110525" y="856025"/>
            <a:ext cx="3678300" cy="3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LLM</a:t>
            </a: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" sz="1600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meta-llama/Llama-3.2-11B-Vision-</a:t>
            </a:r>
            <a:br>
              <a:rPr lang="en" sz="1600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600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Instruct</a:t>
            </a:r>
            <a:endParaRPr sz="1600" i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Multimodal model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Optimized for visual recognition and image reasoning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Embedding model: </a:t>
            </a:r>
            <a:r>
              <a:rPr lang="en" sz="1600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BAAI/bge-large-en-v1.5</a:t>
            </a:r>
            <a:endParaRPr sz="1600" i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Outputs 1,024-dimensional embeddings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Uses cosine similarity with L2-normalized vectors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893ba48ec_0_86"/>
          <p:cNvSpPr txBox="1"/>
          <p:nvPr/>
        </p:nvSpPr>
        <p:spPr>
          <a:xfrm>
            <a:off x="514350" y="565300"/>
            <a:ext cx="827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Retrieval-Augmented Generation</a:t>
            </a:r>
            <a:endParaRPr sz="3600" b="1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g37893ba48ec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25" y="1271800"/>
            <a:ext cx="8010337" cy="37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893ba48ec_0_0"/>
          <p:cNvSpPr/>
          <p:nvPr/>
        </p:nvSpPr>
        <p:spPr>
          <a:xfrm>
            <a:off x="0" y="-26453"/>
            <a:ext cx="9144000" cy="17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37893ba48ec_0_0"/>
          <p:cNvSpPr txBox="1"/>
          <p:nvPr/>
        </p:nvSpPr>
        <p:spPr>
          <a:xfrm>
            <a:off x="514350" y="565295"/>
            <a:ext cx="387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Knowledge Graph</a:t>
            </a:r>
            <a:endParaRPr sz="360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g37893ba48ec_0_0"/>
          <p:cNvSpPr txBox="1"/>
          <p:nvPr/>
        </p:nvSpPr>
        <p:spPr>
          <a:xfrm>
            <a:off x="1740770" y="2081211"/>
            <a:ext cx="180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Graph schema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g37893ba48ec_0_0"/>
          <p:cNvSpPr/>
          <p:nvPr/>
        </p:nvSpPr>
        <p:spPr>
          <a:xfrm>
            <a:off x="2005856" y="2534788"/>
            <a:ext cx="9411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chuck</a:t>
            </a:r>
            <a:endParaRPr/>
          </a:p>
        </p:txBody>
      </p:sp>
      <p:sp>
        <p:nvSpPr>
          <p:cNvPr id="120" name="Google Shape;120;g37893ba48ec_0_0"/>
          <p:cNvSpPr/>
          <p:nvPr/>
        </p:nvSpPr>
        <p:spPr>
          <a:xfrm>
            <a:off x="668801" y="3555100"/>
            <a:ext cx="1213200" cy="981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Cluster </a:t>
            </a:r>
            <a:r>
              <a:rPr lang="en"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keywords embedding</a:t>
            </a:r>
            <a:endParaRPr/>
          </a:p>
        </p:txBody>
      </p:sp>
      <p:sp>
        <p:nvSpPr>
          <p:cNvPr id="121" name="Google Shape;121;g37893ba48ec_0_0"/>
          <p:cNvSpPr/>
          <p:nvPr/>
        </p:nvSpPr>
        <p:spPr>
          <a:xfrm>
            <a:off x="3083600" y="3555100"/>
            <a:ext cx="10380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Rule number</a:t>
            </a:r>
            <a:endParaRPr/>
          </a:p>
        </p:txBody>
      </p:sp>
      <p:cxnSp>
        <p:nvCxnSpPr>
          <p:cNvPr id="122" name="Google Shape;122;g37893ba48ec_0_0"/>
          <p:cNvCxnSpPr>
            <a:stCxn id="119" idx="3"/>
          </p:cNvCxnSpPr>
          <p:nvPr/>
        </p:nvCxnSpPr>
        <p:spPr>
          <a:xfrm flipH="1">
            <a:off x="1528377" y="3235641"/>
            <a:ext cx="615300" cy="31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123;g37893ba48ec_0_0"/>
          <p:cNvCxnSpPr>
            <a:stCxn id="119" idx="5"/>
            <a:endCxn id="121" idx="1"/>
          </p:cNvCxnSpPr>
          <p:nvPr/>
        </p:nvCxnSpPr>
        <p:spPr>
          <a:xfrm>
            <a:off x="2809135" y="3235641"/>
            <a:ext cx="426600" cy="43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4" name="Google Shape;124;g37893ba48ec_0_0"/>
          <p:cNvSpPr txBox="1"/>
          <p:nvPr/>
        </p:nvSpPr>
        <p:spPr>
          <a:xfrm>
            <a:off x="3070611" y="3310670"/>
            <a:ext cx="1368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CONTAINS_RULE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g37893ba48ec_0_0"/>
          <p:cNvSpPr txBox="1"/>
          <p:nvPr/>
        </p:nvSpPr>
        <p:spPr>
          <a:xfrm>
            <a:off x="520970" y="3235519"/>
            <a:ext cx="1368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HAS_KEYWORDS_IN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893ba48ec_0_20"/>
          <p:cNvSpPr/>
          <p:nvPr/>
        </p:nvSpPr>
        <p:spPr>
          <a:xfrm>
            <a:off x="0" y="-26453"/>
            <a:ext cx="9144000" cy="17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7893ba48ec_0_20"/>
          <p:cNvSpPr txBox="1"/>
          <p:nvPr/>
        </p:nvSpPr>
        <p:spPr>
          <a:xfrm>
            <a:off x="514350" y="565295"/>
            <a:ext cx="387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Knowledge Graph</a:t>
            </a:r>
            <a:endParaRPr sz="360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g37893ba48ec_0_20"/>
          <p:cNvSpPr txBox="1"/>
          <p:nvPr/>
        </p:nvSpPr>
        <p:spPr>
          <a:xfrm>
            <a:off x="1740770" y="2081211"/>
            <a:ext cx="180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Graph schema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g37893ba48ec_0_20"/>
          <p:cNvSpPr/>
          <p:nvPr/>
        </p:nvSpPr>
        <p:spPr>
          <a:xfrm>
            <a:off x="2005856" y="2534788"/>
            <a:ext cx="9411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chuck</a:t>
            </a:r>
            <a:endParaRPr/>
          </a:p>
        </p:txBody>
      </p:sp>
      <p:sp>
        <p:nvSpPr>
          <p:cNvPr id="134" name="Google Shape;134;g37893ba48ec_0_20"/>
          <p:cNvSpPr/>
          <p:nvPr/>
        </p:nvSpPr>
        <p:spPr>
          <a:xfrm>
            <a:off x="668801" y="3555100"/>
            <a:ext cx="1213200" cy="981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Cluster </a:t>
            </a:r>
            <a:r>
              <a:rPr lang="en"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keywords embedding</a:t>
            </a:r>
            <a:endParaRPr/>
          </a:p>
        </p:txBody>
      </p:sp>
      <p:sp>
        <p:nvSpPr>
          <p:cNvPr id="135" name="Google Shape;135;g37893ba48ec_0_20"/>
          <p:cNvSpPr/>
          <p:nvPr/>
        </p:nvSpPr>
        <p:spPr>
          <a:xfrm>
            <a:off x="3083600" y="3555100"/>
            <a:ext cx="10380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Rule number</a:t>
            </a:r>
            <a:endParaRPr/>
          </a:p>
        </p:txBody>
      </p:sp>
      <p:cxnSp>
        <p:nvCxnSpPr>
          <p:cNvPr id="136" name="Google Shape;136;g37893ba48ec_0_20"/>
          <p:cNvCxnSpPr>
            <a:stCxn id="133" idx="3"/>
          </p:cNvCxnSpPr>
          <p:nvPr/>
        </p:nvCxnSpPr>
        <p:spPr>
          <a:xfrm flipH="1">
            <a:off x="1528377" y="3235641"/>
            <a:ext cx="615300" cy="31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7" name="Google Shape;137;g37893ba48ec_0_20"/>
          <p:cNvCxnSpPr>
            <a:stCxn id="133" idx="5"/>
            <a:endCxn id="135" idx="1"/>
          </p:cNvCxnSpPr>
          <p:nvPr/>
        </p:nvCxnSpPr>
        <p:spPr>
          <a:xfrm>
            <a:off x="2809135" y="3235641"/>
            <a:ext cx="426600" cy="43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8" name="Google Shape;138;g37893ba48ec_0_20"/>
          <p:cNvSpPr txBox="1"/>
          <p:nvPr/>
        </p:nvSpPr>
        <p:spPr>
          <a:xfrm>
            <a:off x="3070611" y="3310670"/>
            <a:ext cx="1368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CONTAINS_RULE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g37893ba48ec_0_20"/>
          <p:cNvSpPr txBox="1"/>
          <p:nvPr/>
        </p:nvSpPr>
        <p:spPr>
          <a:xfrm>
            <a:off x="3063825" y="2571250"/>
            <a:ext cx="31926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B1D"/>
                </a:solidFill>
                <a:highlight>
                  <a:srgbClr val="FFFFFF"/>
                </a:highlight>
              </a:rPr>
              <a:t>"GR.1.4.2 The vehicle should have high performance and be sufficiently durable to successfully complete all the events at the Formula SAE competitions. GR.1.4.3 A…”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893ba48ec_0_68"/>
          <p:cNvSpPr/>
          <p:nvPr/>
        </p:nvSpPr>
        <p:spPr>
          <a:xfrm>
            <a:off x="0" y="-26453"/>
            <a:ext cx="9144000" cy="17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7893ba48ec_0_68"/>
          <p:cNvSpPr txBox="1"/>
          <p:nvPr/>
        </p:nvSpPr>
        <p:spPr>
          <a:xfrm>
            <a:off x="514350" y="565295"/>
            <a:ext cx="387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Knowledge Graph</a:t>
            </a:r>
            <a:endParaRPr sz="360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g37893ba48ec_0_68"/>
          <p:cNvSpPr txBox="1"/>
          <p:nvPr/>
        </p:nvSpPr>
        <p:spPr>
          <a:xfrm>
            <a:off x="1740770" y="2081211"/>
            <a:ext cx="180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Graph schema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g37893ba48ec_0_68"/>
          <p:cNvSpPr/>
          <p:nvPr/>
        </p:nvSpPr>
        <p:spPr>
          <a:xfrm>
            <a:off x="2005856" y="2534788"/>
            <a:ext cx="9411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chuck</a:t>
            </a:r>
            <a:endParaRPr/>
          </a:p>
        </p:txBody>
      </p:sp>
      <p:sp>
        <p:nvSpPr>
          <p:cNvPr id="148" name="Google Shape;148;g37893ba48ec_0_68"/>
          <p:cNvSpPr/>
          <p:nvPr/>
        </p:nvSpPr>
        <p:spPr>
          <a:xfrm>
            <a:off x="668801" y="3555100"/>
            <a:ext cx="1213200" cy="981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Cluster </a:t>
            </a:r>
            <a:r>
              <a:rPr lang="en"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keywords embedding</a:t>
            </a:r>
            <a:endParaRPr/>
          </a:p>
        </p:txBody>
      </p:sp>
      <p:sp>
        <p:nvSpPr>
          <p:cNvPr id="149" name="Google Shape;149;g37893ba48ec_0_68"/>
          <p:cNvSpPr/>
          <p:nvPr/>
        </p:nvSpPr>
        <p:spPr>
          <a:xfrm>
            <a:off x="3083600" y="3555100"/>
            <a:ext cx="1038000" cy="8211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ACAF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Rule number</a:t>
            </a:r>
            <a:endParaRPr/>
          </a:p>
        </p:txBody>
      </p:sp>
      <p:cxnSp>
        <p:nvCxnSpPr>
          <p:cNvPr id="150" name="Google Shape;150;g37893ba48ec_0_68"/>
          <p:cNvCxnSpPr>
            <a:stCxn id="147" idx="3"/>
          </p:cNvCxnSpPr>
          <p:nvPr/>
        </p:nvCxnSpPr>
        <p:spPr>
          <a:xfrm flipH="1">
            <a:off x="1528377" y="3235641"/>
            <a:ext cx="615300" cy="31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" name="Google Shape;151;g37893ba48ec_0_68"/>
          <p:cNvCxnSpPr>
            <a:stCxn id="147" idx="5"/>
            <a:endCxn id="149" idx="1"/>
          </p:cNvCxnSpPr>
          <p:nvPr/>
        </p:nvCxnSpPr>
        <p:spPr>
          <a:xfrm>
            <a:off x="2809135" y="3235641"/>
            <a:ext cx="426600" cy="43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" name="Google Shape;152;g37893ba48ec_0_68"/>
          <p:cNvSpPr txBox="1"/>
          <p:nvPr/>
        </p:nvSpPr>
        <p:spPr>
          <a:xfrm>
            <a:off x="2005850" y="3532300"/>
            <a:ext cx="43299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A1B1D"/>
                </a:solidFill>
                <a:highlight>
                  <a:srgbClr val="FFFFFF"/>
                </a:highlight>
              </a:rPr>
              <a:t>Cluster 239: Performance, performance, Performance advantage, high performance, Bond Performance</a:t>
            </a:r>
            <a:endParaRPr sz="1200">
              <a:solidFill>
                <a:srgbClr val="1A1B1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B1D"/>
                </a:solidFill>
                <a:highlight>
                  <a:srgbClr val="FFFFFF"/>
                </a:highlight>
              </a:rPr>
              <a:t>Cluster 240: terminals, Cell terminal</a:t>
            </a:r>
            <a:endParaRPr sz="1200">
              <a:solidFill>
                <a:srgbClr val="1A1B1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B1D"/>
                </a:solidFill>
                <a:highlight>
                  <a:srgbClr val="FFFFFF"/>
                </a:highlight>
              </a:rPr>
              <a:t>…</a:t>
            </a:r>
            <a:endParaRPr sz="1200">
              <a:solidFill>
                <a:srgbClr val="1A1B1D"/>
              </a:solidFill>
              <a:highlight>
                <a:srgbClr val="FFFFFF"/>
              </a:highlight>
            </a:endParaRPr>
          </a:p>
        </p:txBody>
      </p:sp>
      <p:sp>
        <p:nvSpPr>
          <p:cNvPr id="153" name="Google Shape;153;g37893ba48ec_0_68"/>
          <p:cNvSpPr txBox="1"/>
          <p:nvPr/>
        </p:nvSpPr>
        <p:spPr>
          <a:xfrm>
            <a:off x="520970" y="3235519"/>
            <a:ext cx="1368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HAS_KEYWORDS_IN</a:t>
            </a:r>
            <a:endParaRPr sz="11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een and White Simple and Basic Social Media Sales Creative Presentation Template">
  <a:themeElements>
    <a:clrScheme name="Custom 347">
      <a:dk1>
        <a:srgbClr val="000000"/>
      </a:dk1>
      <a:lt1>
        <a:srgbClr val="FFFFFF"/>
      </a:lt1>
      <a:dk2>
        <a:srgbClr val="667B5C"/>
      </a:dk2>
      <a:lt2>
        <a:srgbClr val="E7EBE7"/>
      </a:lt2>
      <a:accent1>
        <a:srgbClr val="EDF0F2"/>
      </a:accent1>
      <a:accent2>
        <a:srgbClr val="000000"/>
      </a:accent2>
      <a:accent3>
        <a:srgbClr val="FFFFFF"/>
      </a:accent3>
      <a:accent4>
        <a:srgbClr val="667B5C"/>
      </a:accent4>
      <a:accent5>
        <a:srgbClr val="E7EBE7"/>
      </a:accent5>
      <a:accent6>
        <a:srgbClr val="EDF0F2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On-screen Show (16:9)</PresentationFormat>
  <Paragraphs>125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</vt:lpstr>
      <vt:lpstr>DM Sans</vt:lpstr>
      <vt:lpstr>Arial</vt:lpstr>
      <vt:lpstr>DM Sans</vt:lpstr>
      <vt:lpstr>Green and White Simple and Basic Social Media Sales Creative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Thongmak, Bam</dc:creator>
  <cp:lastModifiedBy>Thongmak, Bam</cp:lastModifiedBy>
  <cp:revision>1</cp:revision>
  <dcterms:modified xsi:type="dcterms:W3CDTF">2025-08-17T16:52:16Z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0x0101007CD9A6DEEF40BF40BFE523A7D3C0B33C</vt:lpwstr>
  </property>
</Properties>
</file>